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61" r:id="rId5"/>
    <p:sldId id="259" r:id="rId6"/>
    <p:sldId id="263" r:id="rId7"/>
    <p:sldId id="262" r:id="rId8"/>
    <p:sldId id="264" r:id="rId9"/>
    <p:sldId id="267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3568" y="98072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  <a:cs typeface="Traditional Arabic" panose="02020603050405020304" pitchFamily="18" charset="-78"/>
              </a:rPr>
              <a:t>Система образования Финляндии</a:t>
            </a:r>
            <a:endParaRPr lang="ru-RU" sz="5400" b="1" dirty="0">
              <a:solidFill>
                <a:schemeClr val="accent2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812" y="3327113"/>
            <a:ext cx="4104456" cy="283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707904" y="2672916"/>
            <a:ext cx="1512168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</a:rPr>
              <a:t>Результаты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PISA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05" y="2226345"/>
            <a:ext cx="15843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21" y="51428"/>
            <a:ext cx="2028465" cy="120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06" y="1158056"/>
            <a:ext cx="21891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195" y="3453238"/>
            <a:ext cx="17621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60" y="5077755"/>
            <a:ext cx="16637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596358" y="3255528"/>
            <a:ext cx="111546" cy="59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84812" y="2672915"/>
            <a:ext cx="223092" cy="209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75953" y="2348880"/>
            <a:ext cx="0" cy="324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220072" y="2829449"/>
            <a:ext cx="144016" cy="731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4947245" y="3465003"/>
            <a:ext cx="336095" cy="180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" idx="4"/>
          </p:cNvCxnSpPr>
          <p:nvPr/>
        </p:nvCxnSpPr>
        <p:spPr>
          <a:xfrm flipV="1">
            <a:off x="4463988" y="3465004"/>
            <a:ext cx="0" cy="768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75" y="3044825"/>
            <a:ext cx="189071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66" y="3505200"/>
            <a:ext cx="15970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626" y="2439515"/>
            <a:ext cx="1871663" cy="8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55" y="1580530"/>
            <a:ext cx="23717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1780"/>
            <a:ext cx="30416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89" y="2226345"/>
            <a:ext cx="167005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" name="Picture 3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04" y="5241288"/>
            <a:ext cx="20843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29" y="5091319"/>
            <a:ext cx="22002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0" name="Picture 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1" y="525056"/>
            <a:ext cx="22685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2" name="Picture 3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9" y="4719794"/>
            <a:ext cx="22431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3" name="Picture 3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401" y="4273550"/>
            <a:ext cx="31273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4" name="Picture 3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2" y="1522586"/>
            <a:ext cx="1536700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9" name="Picture 4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70" y="3232082"/>
            <a:ext cx="1538806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2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Подготовка директоров в Финляндии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0" dirty="0" smtClean="0"/>
              <a:t>(</a:t>
            </a:r>
            <a:r>
              <a:rPr lang="ru-RU" sz="3200" b="0" dirty="0" smtClean="0"/>
              <a:t>Тренинг по подготовке школьных лидеров</a:t>
            </a:r>
            <a:r>
              <a:rPr lang="en-US" sz="3200" b="0" dirty="0" smtClean="0"/>
              <a:t>)</a:t>
            </a:r>
            <a:r>
              <a:rPr lang="ru-RU" sz="3200" b="0" dirty="0" smtClean="0"/>
              <a:t/>
            </a:r>
            <a:br>
              <a:rPr lang="ru-RU" sz="3200" b="0" dirty="0" smtClean="0"/>
            </a:br>
            <a:r>
              <a:rPr lang="ru-RU" sz="3200" dirty="0" smtClean="0"/>
              <a:t>25 зачетных единиц (1 зачет. </a:t>
            </a:r>
            <a:r>
              <a:rPr lang="ru-RU" sz="3200" dirty="0"/>
              <a:t>е</a:t>
            </a:r>
            <a:r>
              <a:rPr lang="ru-RU" sz="3200" dirty="0" smtClean="0"/>
              <a:t>д.=36 ч.)</a:t>
            </a:r>
            <a:endParaRPr lang="en-US" sz="3200" b="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29600" cy="419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1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805264"/>
            <a:ext cx="28225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5151437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1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133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Дошкольное образование</a:t>
            </a:r>
            <a:br>
              <a:rPr lang="ru-RU" sz="4000" b="1" dirty="0" smtClean="0"/>
            </a:br>
            <a:r>
              <a:rPr lang="en-US" sz="3600" dirty="0" smtClean="0"/>
              <a:t>Day care (</a:t>
            </a:r>
            <a:r>
              <a:rPr lang="ru-RU" sz="3600" dirty="0" smtClean="0"/>
              <a:t>Уход за детьми</a:t>
            </a:r>
            <a:r>
              <a:rPr lang="en-US" sz="3600" dirty="0" smtClean="0"/>
              <a:t>)</a:t>
            </a:r>
            <a:r>
              <a:rPr lang="ru-RU" sz="36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Pre-school (</a:t>
            </a:r>
            <a:r>
              <a:rPr lang="ru-RU" sz="3600" dirty="0" smtClean="0"/>
              <a:t>Детский сад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91" y="2204864"/>
            <a:ext cx="8685213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4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руговая стрелка 4"/>
          <p:cNvSpPr/>
          <p:nvPr/>
        </p:nvSpPr>
        <p:spPr>
          <a:xfrm>
            <a:off x="1359371" y="216371"/>
            <a:ext cx="6425258" cy="6425258"/>
          </a:xfrm>
          <a:prstGeom prst="circularArrow">
            <a:avLst>
              <a:gd name="adj1" fmla="val 5544"/>
              <a:gd name="adj2" fmla="val 330680"/>
              <a:gd name="adj3" fmla="val 14622536"/>
              <a:gd name="adj4" fmla="val 16889393"/>
              <a:gd name="adj5" fmla="val 5757"/>
            </a:avLst>
          </a:prstGeom>
          <a:solidFill>
            <a:srgbClr val="1E1C77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4" name="Прямоугольник 3"/>
          <p:cNvSpPr/>
          <p:nvPr/>
        </p:nvSpPr>
        <p:spPr>
          <a:xfrm>
            <a:off x="2286000" y="2043354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400" dirty="0">
                <a:latin typeface="Arial Black" panose="020B0A04020102020204" pitchFamily="34" charset="0"/>
              </a:rPr>
              <a:t>Основное содержание дошкольного образования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561962" y="256282"/>
            <a:ext cx="1848105" cy="924052"/>
            <a:chOff x="4296527" y="-74513"/>
            <a:chExt cx="1848105" cy="92405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296527" y="-74513"/>
              <a:ext cx="1848105" cy="924052"/>
            </a:xfrm>
            <a:prstGeom prst="roundRect">
              <a:avLst/>
            </a:prstGeom>
            <a:solidFill>
              <a:srgbClr val="1E1C77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9" name="Скругленный прямоугольник 4"/>
            <p:cNvSpPr/>
            <p:nvPr/>
          </p:nvSpPr>
          <p:spPr>
            <a:xfrm>
              <a:off x="4341636" y="-29404"/>
              <a:ext cx="1757887" cy="8338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Игра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52936"/>
            <a:ext cx="18526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250" y="4653136"/>
            <a:ext cx="18526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758" y="5428415"/>
            <a:ext cx="18526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71" y="4653136"/>
            <a:ext cx="18526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18526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45" y="1032935"/>
            <a:ext cx="18526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26008"/>
            <a:ext cx="20431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3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i="1" dirty="0" smtClean="0"/>
              <a:t>Обязательное образование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Начинается в возрасте 7 лет, учебные дни сравнительно короткие. В свою очередь это ведет к </a:t>
            </a:r>
            <a:r>
              <a:rPr lang="ru-RU" sz="2400" dirty="0" err="1" smtClean="0"/>
              <a:t>минимализированию</a:t>
            </a:r>
            <a:r>
              <a:rPr lang="ru-RU" sz="2400" dirty="0" smtClean="0"/>
              <a:t> времени в обучении в рамках Организации </a:t>
            </a:r>
            <a:r>
              <a:rPr lang="ru-RU" sz="2400" dirty="0"/>
              <a:t>экономического сотрудничества и </a:t>
            </a:r>
            <a:r>
              <a:rPr lang="ru-RU" sz="2400" dirty="0" smtClean="0"/>
              <a:t>развития (ОЭСР).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894831"/>
              </p:ext>
            </p:extLst>
          </p:nvPr>
        </p:nvGraphicFramePr>
        <p:xfrm>
          <a:off x="1115616" y="3501008"/>
          <a:ext cx="7200800" cy="215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  <a:gridCol w="1800200"/>
                <a:gridCol w="1800200"/>
              </a:tblGrid>
              <a:tr h="540060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Среднее время обучения  в государственных школах (2006 г.)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7-8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9-11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12-14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Финляндия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829</a:t>
                      </a:r>
                      <a:endParaRPr lang="ru-RU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ОЭСР средние 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933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7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Финская начальная школа</a:t>
            </a:r>
            <a:endParaRPr lang="ru-RU" dirty="0"/>
          </a:p>
        </p:txBody>
      </p:sp>
      <p:sp>
        <p:nvSpPr>
          <p:cNvPr id="4" name="Tekstikehys 12"/>
          <p:cNvSpPr txBox="1"/>
          <p:nvPr/>
        </p:nvSpPr>
        <p:spPr>
          <a:xfrm>
            <a:off x="529811" y="908720"/>
            <a:ext cx="3240360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Font typeface="Wingdings" pitchFamily="2" charset="2"/>
              <a:buChar char="v"/>
            </a:pPr>
            <a:endParaRPr lang="fi-FI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Font typeface="Wingdings" pitchFamily="2" charset="2"/>
              <a:buChar char="v"/>
            </a:pPr>
            <a:r>
              <a:rPr lang="ru-RU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Медицинское обслуживание</a:t>
            </a:r>
            <a:r>
              <a:rPr lang="fi-FI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; </a:t>
            </a:r>
            <a:r>
              <a:rPr lang="ru-RU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стоматологические услуги</a:t>
            </a:r>
            <a:endParaRPr lang="fi-FI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Font typeface="Wingdings" pitchFamily="2" charset="2"/>
              <a:buChar char="v"/>
            </a:pPr>
            <a:r>
              <a:rPr lang="ru-RU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Социальные услуги и</a:t>
            </a:r>
            <a:r>
              <a:rPr lang="fi-FI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работа с молодежью</a:t>
            </a:r>
            <a:endParaRPr lang="fi-FI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Font typeface="Wingdings" pitchFamily="2" charset="2"/>
              <a:buChar char="v"/>
            </a:pPr>
            <a:r>
              <a:rPr lang="ru-RU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Общественное питание</a:t>
            </a:r>
            <a:r>
              <a:rPr lang="fi-FI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</a:t>
            </a:r>
            <a:r>
              <a:rPr lang="ru-RU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уборка и</a:t>
            </a:r>
            <a:r>
              <a:rPr lang="fi-FI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обслуживание</a:t>
            </a:r>
            <a:endParaRPr lang="en-GB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Font typeface="Wingdings" pitchFamily="2" charset="2"/>
              <a:buChar char="v"/>
            </a:pPr>
            <a:r>
              <a:rPr lang="ru-RU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3-й сектор</a:t>
            </a:r>
            <a:r>
              <a:rPr lang="fi-FI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ru-RU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объединения</a:t>
            </a:r>
            <a:r>
              <a:rPr lang="fi-FI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</a:t>
            </a:r>
            <a:r>
              <a:rPr lang="ru-RU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клубы</a:t>
            </a:r>
            <a:endParaRPr lang="fi-FI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Font typeface="Wingdings" pitchFamily="2" charset="2"/>
              <a:buChar char="v"/>
            </a:pPr>
            <a:r>
              <a:rPr lang="ru-RU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Библиотека, музеи</a:t>
            </a:r>
            <a:r>
              <a:rPr lang="fi-FI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ru-RU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компании</a:t>
            </a:r>
            <a:endParaRPr lang="fi-FI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Font typeface="Wingdings" pitchFamily="2" charset="2"/>
              <a:buChar char="v"/>
            </a:pPr>
            <a:r>
              <a:rPr lang="ru-RU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Международные и национальные партнеры школы</a:t>
            </a:r>
            <a:endParaRPr lang="fi-FI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Font typeface="Wingdings" pitchFamily="2" charset="2"/>
              <a:buChar char="v"/>
            </a:pPr>
            <a:r>
              <a:rPr lang="ru-RU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Транспортные компании</a:t>
            </a:r>
            <a:endParaRPr lang="fi-FI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Font typeface="Wingdings" pitchFamily="2" charset="2"/>
              <a:buChar char="v"/>
            </a:pPr>
            <a:r>
              <a:rPr lang="ru-RU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Университеты, учебные центры</a:t>
            </a:r>
            <a:endParaRPr lang="fi-FI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endParaRPr lang="fi-FI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endParaRPr lang="fi-FI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endParaRPr lang="fi-FI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endParaRPr lang="fi-FI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endParaRPr lang="fi-FI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endParaRPr lang="fi-FI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endParaRPr lang="fi-FI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endParaRPr lang="fi-FI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r>
              <a:rPr lang="fi-FI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lang="fi-FI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Kuva 5" descr="finnish_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492896"/>
            <a:ext cx="2351061" cy="1741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iruutu 2"/>
          <p:cNvSpPr txBox="1"/>
          <p:nvPr/>
        </p:nvSpPr>
        <p:spPr>
          <a:xfrm>
            <a:off x="5580112" y="4112473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Учащиеся</a:t>
            </a:r>
            <a:endParaRPr lang="en-GB" sz="1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56792"/>
            <a:ext cx="1712913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88" y="1124744"/>
            <a:ext cx="15906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78" y="2651500"/>
            <a:ext cx="16224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3702691"/>
            <a:ext cx="1543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956" y="4343634"/>
            <a:ext cx="1712913" cy="164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10" y="4426532"/>
            <a:ext cx="16827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794" y="3029398"/>
            <a:ext cx="15843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171" y="2216286"/>
            <a:ext cx="1607283" cy="127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67" y="1225996"/>
            <a:ext cx="1543050" cy="126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4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isällön paikkamerkki 4" descr="ScreenHunter_05 Mar. 28 12.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9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519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Экзамены</a:t>
            </a:r>
            <a:r>
              <a:rPr lang="ru-RU" dirty="0" smtClean="0"/>
              <a:t> (минимум 1+3, нет максимума )</a:t>
            </a: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841523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66700" marR="0" indent="-18415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/>
              <a:buChar char="•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9750" marR="0" indent="-20955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03275" marR="0" indent="-200025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76325" marR="0" indent="-2159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41438" marR="0" indent="-220662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6700" marR="0" lvl="0" indent="-1841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8C8A87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Экзамен по родному языку</a:t>
            </a:r>
            <a: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обязательный</a:t>
            </a:r>
            <a: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!</a:t>
            </a:r>
          </a:p>
          <a:p>
            <a:pPr marL="1167600" marR="0" lvl="0" indent="-1841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CD116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Финский</a:t>
            </a:r>
            <a: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шведский или</a:t>
            </a:r>
            <a: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саамский языки</a:t>
            </a:r>
            <a:endParaRPr kumimoji="0" lang="fi-FI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66700" marR="0" lvl="0" indent="-1841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8C8A87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Экзамен по второму государственному языку</a:t>
            </a:r>
            <a:endParaRPr kumimoji="0" lang="fi-FI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67600" marR="0" lvl="0" indent="-1841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CD116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Шведский или финский языки</a:t>
            </a:r>
            <a:endParaRPr kumimoji="0" lang="fi-FI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66700" marR="0" lvl="0" indent="-1841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8C8A87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Экзамен по иностранному языку</a:t>
            </a:r>
            <a:endParaRPr kumimoji="0" lang="fi-FI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66700" marR="0" lvl="0" indent="-1841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8C8A87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Экзамен по математике</a:t>
            </a:r>
            <a:endParaRPr kumimoji="0" lang="fi-FI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66700" marR="0" lvl="0" indent="-1841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8C8A87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Экзамен по предметам:</a:t>
            </a:r>
            <a:endParaRPr kumimoji="0" lang="fi-FI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67600" marR="0" lvl="0" indent="-1841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CD116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Религия,</a:t>
            </a:r>
            <a: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Этика</a:t>
            </a:r>
            <a: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Психология</a:t>
            </a:r>
            <a: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Философия</a:t>
            </a:r>
            <a: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История</a:t>
            </a:r>
            <a: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Общественные науки</a:t>
            </a:r>
            <a: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Физика</a:t>
            </a:r>
            <a: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Химия</a:t>
            </a:r>
            <a: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Биология</a:t>
            </a:r>
            <a: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География</a:t>
            </a:r>
            <a: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 Основы медицинских знаний</a:t>
            </a:r>
            <a:endParaRPr kumimoji="0" lang="fi-FI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Kuva 3" descr="ScreenHunter_01 Mar. 25 13.5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71851">
            <a:off x="6075691" y="3356651"/>
            <a:ext cx="1213756" cy="8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Особенности финской системы образования 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923" y="1266737"/>
            <a:ext cx="60965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37" y="4941166"/>
            <a:ext cx="54991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03019"/>
            <a:ext cx="5522913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350" y="5661248"/>
            <a:ext cx="18224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00" y="5661248"/>
            <a:ext cx="17859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737" y="5662621"/>
            <a:ext cx="18288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429000"/>
            <a:ext cx="2077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Школы</a:t>
            </a:r>
            <a:endParaRPr lang="fi-FI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kstiruutu 38"/>
          <p:cNvSpPr txBox="1"/>
          <p:nvPr/>
        </p:nvSpPr>
        <p:spPr>
          <a:xfrm>
            <a:off x="334491" y="481642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Культурный контекст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kstiruutu 39"/>
          <p:cNvSpPr txBox="1"/>
          <p:nvPr/>
        </p:nvSpPr>
        <p:spPr>
          <a:xfrm>
            <a:off x="309879" y="5804056"/>
            <a:ext cx="172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Управление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190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Система образования Финляндии</vt:lpstr>
      <vt:lpstr>Презентация PowerPoint</vt:lpstr>
      <vt:lpstr>Дошкольное образование Day care (Уход за детьми)  Pre-school (Детский сад)</vt:lpstr>
      <vt:lpstr>Презентация PowerPoint</vt:lpstr>
      <vt:lpstr>Обязательное образование</vt:lpstr>
      <vt:lpstr>Финская начальная школа</vt:lpstr>
      <vt:lpstr>Презентация PowerPoint</vt:lpstr>
      <vt:lpstr>Экзамены (минимум 1+3, нет максимума )</vt:lpstr>
      <vt:lpstr>Особенности финской системы образования </vt:lpstr>
      <vt:lpstr>Презентация PowerPoint</vt:lpstr>
      <vt:lpstr>Подготовка директоров в Финляндии  (Тренинг по подготовке школьных лидеров) 25 зачетных единиц (1 зачет. ед.=36 ч.)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образования Финляндии, подготовка учителей</dc:title>
  <dc:creator>User</dc:creator>
  <cp:lastModifiedBy>Фануза Х.</cp:lastModifiedBy>
  <cp:revision>18</cp:revision>
  <dcterms:created xsi:type="dcterms:W3CDTF">2013-12-01T08:04:40Z</dcterms:created>
  <dcterms:modified xsi:type="dcterms:W3CDTF">2013-12-01T11:26:04Z</dcterms:modified>
</cp:coreProperties>
</file>